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56" r:id="rId1"/>
  </p:sldMasterIdLst>
  <p:sldIdLst>
    <p:sldId id="260" r:id="rId2"/>
    <p:sldId id="259" r:id="rId3"/>
    <p:sldId id="262" r:id="rId4"/>
    <p:sldId id="263" r:id="rId5"/>
    <p:sldId id="264" r:id="rId6"/>
    <p:sldId id="266" r:id="rId7"/>
    <p:sldId id="265" r:id="rId8"/>
    <p:sldId id="268" r:id="rId9"/>
    <p:sldId id="269" r:id="rId10"/>
    <p:sldId id="270"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8" autoAdjust="0"/>
    <p:restoredTop sz="94671" autoAdjust="0"/>
  </p:normalViewPr>
  <p:slideViewPr>
    <p:cSldViewPr>
      <p:cViewPr>
        <p:scale>
          <a:sx n="77" d="100"/>
          <a:sy n="77" d="100"/>
        </p:scale>
        <p:origin x="-2604" y="-810"/>
      </p:cViewPr>
      <p:guideLst>
        <p:guide orient="horz" pos="2160"/>
        <p:guide pos="2880"/>
      </p:guideLst>
    </p:cSldViewPr>
  </p:slideViewPr>
  <p:outlineViewPr>
    <p:cViewPr>
      <p:scale>
        <a:sx n="33" d="100"/>
        <a:sy n="33" d="100"/>
      </p:scale>
      <p:origin x="48" y="2163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90CEAEB-3247-4DFA-A602-046C2B513A86}"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48B441-C7F2-4D82-A583-A163EFE7BD47}" type="slidenum">
              <a:rPr lang="ru-RU" smtClean="0"/>
              <a:pPr/>
              <a:t>‹#›</a:t>
            </a:fld>
            <a:endParaRPr lang="ru-RU"/>
          </a:p>
        </p:txBody>
      </p:sp>
    </p:spTree>
    <p:extLst>
      <p:ext uri="{BB962C8B-B14F-4D97-AF65-F5344CB8AC3E}">
        <p14:creationId xmlns:p14="http://schemas.microsoft.com/office/powerpoint/2010/main" xmlns="" val="1793089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90CEAEB-3247-4DFA-A602-046C2B513A86}"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48B441-C7F2-4D82-A583-A163EFE7BD47}" type="slidenum">
              <a:rPr lang="ru-RU" smtClean="0"/>
              <a:pPr/>
              <a:t>‹#›</a:t>
            </a:fld>
            <a:endParaRPr lang="ru-RU"/>
          </a:p>
        </p:txBody>
      </p:sp>
    </p:spTree>
    <p:extLst>
      <p:ext uri="{BB962C8B-B14F-4D97-AF65-F5344CB8AC3E}">
        <p14:creationId xmlns:p14="http://schemas.microsoft.com/office/powerpoint/2010/main" xmlns="" val="10238009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90CEAEB-3247-4DFA-A602-046C2B513A86}"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48B441-C7F2-4D82-A583-A163EFE7BD47}" type="slidenum">
              <a:rPr lang="ru-RU" smtClean="0"/>
              <a:pPr/>
              <a:t>‹#›</a:t>
            </a:fld>
            <a:endParaRPr lang="ru-RU"/>
          </a:p>
        </p:txBody>
      </p:sp>
    </p:spTree>
    <p:extLst>
      <p:ext uri="{BB962C8B-B14F-4D97-AF65-F5344CB8AC3E}">
        <p14:creationId xmlns:p14="http://schemas.microsoft.com/office/powerpoint/2010/main" xmlns="" val="2048061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90CEAEB-3247-4DFA-A602-046C2B513A86}"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48B441-C7F2-4D82-A583-A163EFE7BD47}" type="slidenum">
              <a:rPr lang="ru-RU" smtClean="0"/>
              <a:pPr/>
              <a:t>‹#›</a:t>
            </a:fld>
            <a:endParaRPr lang="ru-RU"/>
          </a:p>
        </p:txBody>
      </p:sp>
    </p:spTree>
    <p:extLst>
      <p:ext uri="{BB962C8B-B14F-4D97-AF65-F5344CB8AC3E}">
        <p14:creationId xmlns:p14="http://schemas.microsoft.com/office/powerpoint/2010/main" xmlns="" val="2647806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90CEAEB-3247-4DFA-A602-046C2B513A86}" type="datetimeFigureOut">
              <a:rPr lang="ru-RU" smtClean="0"/>
              <a:pPr/>
              <a:t>03.08.2020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748B441-C7F2-4D82-A583-A163EFE7BD47}" type="slidenum">
              <a:rPr lang="ru-RU" smtClean="0"/>
              <a:pPr/>
              <a:t>‹#›</a:t>
            </a:fld>
            <a:endParaRPr lang="ru-RU"/>
          </a:p>
        </p:txBody>
      </p:sp>
    </p:spTree>
    <p:extLst>
      <p:ext uri="{BB962C8B-B14F-4D97-AF65-F5344CB8AC3E}">
        <p14:creationId xmlns:p14="http://schemas.microsoft.com/office/powerpoint/2010/main" xmlns="" val="2156462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90CEAEB-3247-4DFA-A602-046C2B513A86}" type="datetimeFigureOut">
              <a:rPr lang="ru-RU" smtClean="0"/>
              <a:pPr/>
              <a:t>03.08.2020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748B441-C7F2-4D82-A583-A163EFE7BD47}" type="slidenum">
              <a:rPr lang="ru-RU" smtClean="0"/>
              <a:pPr/>
              <a:t>‹#›</a:t>
            </a:fld>
            <a:endParaRPr lang="ru-RU"/>
          </a:p>
        </p:txBody>
      </p:sp>
    </p:spTree>
    <p:extLst>
      <p:ext uri="{BB962C8B-B14F-4D97-AF65-F5344CB8AC3E}">
        <p14:creationId xmlns:p14="http://schemas.microsoft.com/office/powerpoint/2010/main" xmlns="" val="1763856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90CEAEB-3247-4DFA-A602-046C2B513A86}" type="datetimeFigureOut">
              <a:rPr lang="ru-RU" smtClean="0"/>
              <a:pPr/>
              <a:t>03.08.2020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748B441-C7F2-4D82-A583-A163EFE7BD47}" type="slidenum">
              <a:rPr lang="ru-RU" smtClean="0"/>
              <a:pPr/>
              <a:t>‹#›</a:t>
            </a:fld>
            <a:endParaRPr lang="ru-RU"/>
          </a:p>
        </p:txBody>
      </p:sp>
    </p:spTree>
    <p:extLst>
      <p:ext uri="{BB962C8B-B14F-4D97-AF65-F5344CB8AC3E}">
        <p14:creationId xmlns:p14="http://schemas.microsoft.com/office/powerpoint/2010/main" xmlns="" val="3424881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90CEAEB-3247-4DFA-A602-046C2B513A86}" type="datetimeFigureOut">
              <a:rPr lang="ru-RU" smtClean="0"/>
              <a:pPr/>
              <a:t>03.08.2020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748B441-C7F2-4D82-A583-A163EFE7BD47}" type="slidenum">
              <a:rPr lang="ru-RU" smtClean="0"/>
              <a:pPr/>
              <a:t>‹#›</a:t>
            </a:fld>
            <a:endParaRPr lang="ru-RU"/>
          </a:p>
        </p:txBody>
      </p:sp>
    </p:spTree>
    <p:extLst>
      <p:ext uri="{BB962C8B-B14F-4D97-AF65-F5344CB8AC3E}">
        <p14:creationId xmlns:p14="http://schemas.microsoft.com/office/powerpoint/2010/main" xmlns="" val="376424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90CEAEB-3247-4DFA-A602-046C2B513A86}" type="datetimeFigureOut">
              <a:rPr lang="ru-RU" smtClean="0"/>
              <a:pPr/>
              <a:t>03.08.2020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748B441-C7F2-4D82-A583-A163EFE7BD47}" type="slidenum">
              <a:rPr lang="ru-RU" smtClean="0"/>
              <a:pPr/>
              <a:t>‹#›</a:t>
            </a:fld>
            <a:endParaRPr lang="ru-RU"/>
          </a:p>
        </p:txBody>
      </p:sp>
    </p:spTree>
    <p:extLst>
      <p:ext uri="{BB962C8B-B14F-4D97-AF65-F5344CB8AC3E}">
        <p14:creationId xmlns:p14="http://schemas.microsoft.com/office/powerpoint/2010/main" xmlns="" val="381993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90CEAEB-3247-4DFA-A602-046C2B513A86}" type="datetimeFigureOut">
              <a:rPr lang="ru-RU" smtClean="0"/>
              <a:pPr/>
              <a:t>03.08.2020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748B441-C7F2-4D82-A583-A163EFE7BD47}" type="slidenum">
              <a:rPr lang="ru-RU" smtClean="0"/>
              <a:pPr/>
              <a:t>‹#›</a:t>
            </a:fld>
            <a:endParaRPr lang="ru-RU"/>
          </a:p>
        </p:txBody>
      </p:sp>
    </p:spTree>
    <p:extLst>
      <p:ext uri="{BB962C8B-B14F-4D97-AF65-F5344CB8AC3E}">
        <p14:creationId xmlns:p14="http://schemas.microsoft.com/office/powerpoint/2010/main" xmlns="" val="3020476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90CEAEB-3247-4DFA-A602-046C2B513A86}" type="datetimeFigureOut">
              <a:rPr lang="ru-RU" smtClean="0"/>
              <a:pPr/>
              <a:t>03.08.2020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748B441-C7F2-4D82-A583-A163EFE7BD47}" type="slidenum">
              <a:rPr lang="ru-RU" smtClean="0"/>
              <a:pPr/>
              <a:t>‹#›</a:t>
            </a:fld>
            <a:endParaRPr lang="ru-RU"/>
          </a:p>
        </p:txBody>
      </p:sp>
    </p:spTree>
    <p:extLst>
      <p:ext uri="{BB962C8B-B14F-4D97-AF65-F5344CB8AC3E}">
        <p14:creationId xmlns:p14="http://schemas.microsoft.com/office/powerpoint/2010/main" xmlns="" val="2689189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0CEAEB-3247-4DFA-A602-046C2B513A86}" type="datetimeFigureOut">
              <a:rPr lang="ru-RU" smtClean="0"/>
              <a:pPr/>
              <a:t>03.08.2020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48B441-C7F2-4D82-A583-A163EFE7BD47}" type="slidenum">
              <a:rPr lang="ru-RU" smtClean="0"/>
              <a:pPr/>
              <a:t>‹#›</a:t>
            </a:fld>
            <a:endParaRPr lang="ru-RU"/>
          </a:p>
        </p:txBody>
      </p:sp>
    </p:spTree>
    <p:extLst>
      <p:ext uri="{BB962C8B-B14F-4D97-AF65-F5344CB8AC3E}">
        <p14:creationId xmlns:p14="http://schemas.microsoft.com/office/powerpoint/2010/main" xmlns="" val="2019732468"/>
      </p:ext>
    </p:extLst>
  </p:cSld>
  <p:clrMap bg1="lt1" tx1="dk1" bg2="lt2" tx2="dk2" accent1="accent1" accent2="accent2" accent3="accent3" accent4="accent4" accent5="accent5" accent6="accent6" hlink="hlink" folHlink="folHlink"/>
  <p:sldLayoutIdLst>
    <p:sldLayoutId id="2147484357" r:id="rId1"/>
    <p:sldLayoutId id="2147484358" r:id="rId2"/>
    <p:sldLayoutId id="2147484359" r:id="rId3"/>
    <p:sldLayoutId id="2147484360" r:id="rId4"/>
    <p:sldLayoutId id="2147484361" r:id="rId5"/>
    <p:sldLayoutId id="2147484362" r:id="rId6"/>
    <p:sldLayoutId id="2147484363" r:id="rId7"/>
    <p:sldLayoutId id="2147484364" r:id="rId8"/>
    <p:sldLayoutId id="2147484365" r:id="rId9"/>
    <p:sldLayoutId id="2147484366" r:id="rId10"/>
    <p:sldLayoutId id="21474843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9116"/>
            <a:ext cx="9144000" cy="3481892"/>
          </a:xfrm>
        </p:spPr>
        <p:txBody>
          <a:bodyPr>
            <a:noAutofit/>
          </a:bodyPr>
          <a:lstStyle/>
          <a:p>
            <a:pPr algn="ctr">
              <a:lnSpc>
                <a:spcPct val="115000"/>
              </a:lnSpc>
              <a:spcAft>
                <a:spcPts val="1000"/>
              </a:spcAft>
            </a:pPr>
            <a:r>
              <a:rPr lang="ru-RU" sz="1800" b="1" dirty="0">
                <a:solidFill>
                  <a:schemeClr val="tx1"/>
                </a:solidFill>
                <a:effectLst/>
                <a:latin typeface="Times New Roman" pitchFamily="18" charset="0"/>
                <a:ea typeface="Times New Roman"/>
                <a:cs typeface="Times New Roman" pitchFamily="18" charset="0"/>
              </a:rPr>
              <a:t/>
            </a:r>
            <a:br>
              <a:rPr lang="ru-RU" sz="1800" b="1" dirty="0">
                <a:solidFill>
                  <a:schemeClr val="tx1"/>
                </a:solidFill>
                <a:effectLst/>
                <a:latin typeface="Times New Roman" pitchFamily="18" charset="0"/>
                <a:ea typeface="Times New Roman"/>
                <a:cs typeface="Times New Roman" pitchFamily="18" charset="0"/>
              </a:rPr>
            </a:br>
            <a:r>
              <a:rPr lang="ru-RU" sz="1800" b="1" dirty="0" smtClean="0">
                <a:solidFill>
                  <a:schemeClr val="tx1"/>
                </a:solidFill>
                <a:effectLst/>
                <a:latin typeface="Times New Roman" pitchFamily="18" charset="0"/>
                <a:ea typeface="Times New Roman"/>
                <a:cs typeface="Times New Roman" pitchFamily="18" charset="0"/>
              </a:rPr>
              <a:t/>
            </a:r>
            <a:br>
              <a:rPr lang="ru-RU" sz="1800" b="1" dirty="0" smtClean="0">
                <a:solidFill>
                  <a:schemeClr val="tx1"/>
                </a:solidFill>
                <a:effectLst/>
                <a:latin typeface="Times New Roman" pitchFamily="18" charset="0"/>
                <a:ea typeface="Times New Roman"/>
                <a:cs typeface="Times New Roman" pitchFamily="18" charset="0"/>
              </a:rPr>
            </a:br>
            <a:r>
              <a:rPr lang="ru-RU" sz="1800" b="1" dirty="0">
                <a:solidFill>
                  <a:schemeClr val="tx1"/>
                </a:solidFill>
                <a:effectLst/>
                <a:latin typeface="Times New Roman" pitchFamily="18" charset="0"/>
                <a:ea typeface="Times New Roman"/>
                <a:cs typeface="Times New Roman" pitchFamily="18" charset="0"/>
              </a:rPr>
              <a:t/>
            </a:r>
            <a:br>
              <a:rPr lang="ru-RU" sz="1800" b="1" dirty="0">
                <a:solidFill>
                  <a:schemeClr val="tx1"/>
                </a:solidFill>
                <a:effectLst/>
                <a:latin typeface="Times New Roman" pitchFamily="18" charset="0"/>
                <a:ea typeface="Times New Roman"/>
                <a:cs typeface="Times New Roman" pitchFamily="18" charset="0"/>
              </a:rPr>
            </a:br>
            <a:r>
              <a:rPr lang="ru-RU" sz="1800" b="1" dirty="0" smtClean="0">
                <a:solidFill>
                  <a:schemeClr val="tx1"/>
                </a:solidFill>
                <a:effectLst/>
                <a:latin typeface="Times New Roman" pitchFamily="18" charset="0"/>
                <a:ea typeface="Times New Roman"/>
                <a:cs typeface="Times New Roman" pitchFamily="18" charset="0"/>
              </a:rPr>
              <a:t/>
            </a:r>
            <a:br>
              <a:rPr lang="ru-RU" sz="1800" b="1" dirty="0" smtClean="0">
                <a:solidFill>
                  <a:schemeClr val="tx1"/>
                </a:solidFill>
                <a:effectLst/>
                <a:latin typeface="Times New Roman" pitchFamily="18" charset="0"/>
                <a:ea typeface="Times New Roman"/>
                <a:cs typeface="Times New Roman" pitchFamily="18" charset="0"/>
              </a:rPr>
            </a:br>
            <a:r>
              <a:rPr lang="ru-RU" sz="1800" b="1" kern="50" dirty="0" smtClean="0">
                <a:solidFill>
                  <a:schemeClr val="tx1"/>
                </a:solidFill>
                <a:effectLst/>
                <a:latin typeface="Times New Roman" pitchFamily="18" charset="0"/>
                <a:ea typeface="Andale Sans UI"/>
                <a:cs typeface="Times New Roman" pitchFamily="18" charset="0"/>
              </a:rPr>
              <a:t>МИНИСТЕРСТВО </a:t>
            </a:r>
            <a:r>
              <a:rPr lang="ru-RU" sz="1800" b="1" kern="50" dirty="0">
                <a:solidFill>
                  <a:schemeClr val="tx1"/>
                </a:solidFill>
                <a:effectLst/>
                <a:latin typeface="Times New Roman" pitchFamily="18" charset="0"/>
                <a:ea typeface="Andale Sans UI"/>
                <a:cs typeface="Times New Roman" pitchFamily="18" charset="0"/>
              </a:rPr>
              <a:t>НАУКИ И ВЫСШЕГО ОБРАЗОВАНИЯ РОССИЙСКОЙ ФЕДЕРАЦИИ</a:t>
            </a:r>
            <a:r>
              <a:rPr lang="ru-RU" sz="1800" b="1" dirty="0">
                <a:solidFill>
                  <a:schemeClr val="tx1"/>
                </a:solidFill>
                <a:effectLst/>
                <a:latin typeface="Times New Roman" pitchFamily="18" charset="0"/>
                <a:ea typeface="Times New Roman"/>
                <a:cs typeface="Times New Roman" pitchFamily="18" charset="0"/>
              </a:rPr>
              <a:t/>
            </a:r>
            <a:br>
              <a:rPr lang="ru-RU" sz="1800" b="1" dirty="0">
                <a:solidFill>
                  <a:schemeClr val="tx1"/>
                </a:solidFill>
                <a:effectLst/>
                <a:latin typeface="Times New Roman" pitchFamily="18" charset="0"/>
                <a:ea typeface="Times New Roman"/>
                <a:cs typeface="Times New Roman" pitchFamily="18" charset="0"/>
              </a:rPr>
            </a:br>
            <a:r>
              <a:rPr lang="ru-RU" sz="1800" b="1" dirty="0">
                <a:solidFill>
                  <a:schemeClr val="tx1"/>
                </a:solidFill>
                <a:effectLst/>
                <a:latin typeface="Times New Roman" pitchFamily="18" charset="0"/>
                <a:ea typeface="Times New Roman"/>
                <a:cs typeface="Times New Roman" pitchFamily="18" charset="0"/>
              </a:rPr>
              <a:t>ФЕДЕРАЛЬНОЕ ГОСУДАРСТВЕННОЕ БЮДЖЕТНОЕ</a:t>
            </a:r>
            <a:br>
              <a:rPr lang="ru-RU" sz="1800" b="1" dirty="0">
                <a:solidFill>
                  <a:schemeClr val="tx1"/>
                </a:solidFill>
                <a:effectLst/>
                <a:latin typeface="Times New Roman" pitchFamily="18" charset="0"/>
                <a:ea typeface="Times New Roman"/>
                <a:cs typeface="Times New Roman" pitchFamily="18" charset="0"/>
              </a:rPr>
            </a:br>
            <a:r>
              <a:rPr lang="ru-RU" sz="1800" b="1" dirty="0">
                <a:solidFill>
                  <a:schemeClr val="tx1"/>
                </a:solidFill>
                <a:effectLst/>
                <a:latin typeface="Times New Roman" pitchFamily="18" charset="0"/>
                <a:ea typeface="Times New Roman"/>
                <a:cs typeface="Times New Roman" pitchFamily="18" charset="0"/>
              </a:rPr>
              <a:t>ОБРАЗОВАТЕЛЬНОЕ УЧРЕЖДЕНИЕ ВЫСШЕГО ОБРАЗОВАНИЯ</a:t>
            </a:r>
            <a:br>
              <a:rPr lang="ru-RU" sz="1800" b="1" dirty="0">
                <a:solidFill>
                  <a:schemeClr val="tx1"/>
                </a:solidFill>
                <a:effectLst/>
                <a:latin typeface="Times New Roman" pitchFamily="18" charset="0"/>
                <a:ea typeface="Times New Roman"/>
                <a:cs typeface="Times New Roman" pitchFamily="18" charset="0"/>
              </a:rPr>
            </a:br>
            <a:r>
              <a:rPr lang="ru-RU" sz="1800" b="1" dirty="0">
                <a:solidFill>
                  <a:schemeClr val="tx1"/>
                </a:solidFill>
                <a:effectLst/>
                <a:latin typeface="Times New Roman" pitchFamily="18" charset="0"/>
                <a:ea typeface="Times New Roman"/>
                <a:cs typeface="Times New Roman" pitchFamily="18" charset="0"/>
              </a:rPr>
              <a:t> «ДОНСКОЙ ГОСУДАРСТВЕННЫЙ ТЕХНИЧЕСКИЙ УНИВЕРСИТЕТ»</a:t>
            </a:r>
            <a:br>
              <a:rPr lang="ru-RU" sz="1800" b="1" dirty="0">
                <a:solidFill>
                  <a:schemeClr val="tx1"/>
                </a:solidFill>
                <a:effectLst/>
                <a:latin typeface="Times New Roman" pitchFamily="18" charset="0"/>
                <a:ea typeface="Times New Roman"/>
                <a:cs typeface="Times New Roman" pitchFamily="18" charset="0"/>
              </a:rPr>
            </a:br>
            <a:r>
              <a:rPr lang="ru-RU" sz="1800" b="1" dirty="0">
                <a:solidFill>
                  <a:schemeClr val="tx1"/>
                </a:solidFill>
                <a:effectLst/>
                <a:latin typeface="Times New Roman" pitchFamily="18" charset="0"/>
                <a:ea typeface="Times New Roman"/>
                <a:cs typeface="Times New Roman" pitchFamily="18" charset="0"/>
              </a:rPr>
              <a:t>(ДГТУ)</a:t>
            </a:r>
            <a:r>
              <a:rPr lang="ru-RU" sz="1800" dirty="0">
                <a:solidFill>
                  <a:schemeClr val="tx1"/>
                </a:solidFill>
                <a:effectLst/>
                <a:latin typeface="Times New Roman" pitchFamily="18" charset="0"/>
                <a:ea typeface="Times New Roman"/>
                <a:cs typeface="Times New Roman" pitchFamily="18" charset="0"/>
              </a:rPr>
              <a:t/>
            </a:r>
            <a:br>
              <a:rPr lang="ru-RU" sz="1800" dirty="0">
                <a:solidFill>
                  <a:schemeClr val="tx1"/>
                </a:solidFill>
                <a:effectLst/>
                <a:latin typeface="Times New Roman" pitchFamily="18" charset="0"/>
                <a:ea typeface="Times New Roman"/>
                <a:cs typeface="Times New Roman" pitchFamily="18" charset="0"/>
              </a:rPr>
            </a:br>
            <a:endParaRPr lang="ru-RU" sz="1800" dirty="0">
              <a:solidFill>
                <a:schemeClr val="tx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0" y="3933056"/>
            <a:ext cx="9144000" cy="2924944"/>
          </a:xfrm>
        </p:spPr>
        <p:txBody>
          <a:bodyPr/>
          <a:lstStyle/>
          <a:p>
            <a:pPr algn="ctr"/>
            <a:r>
              <a:rPr lang="ru-RU" sz="1800" dirty="0" smtClean="0">
                <a:solidFill>
                  <a:schemeClr val="tx1"/>
                </a:solidFill>
                <a:latin typeface="Times New Roman" pitchFamily="18" charset="0"/>
                <a:cs typeface="Times New Roman" pitchFamily="18" charset="0"/>
              </a:rPr>
              <a:t>Факультет «Юридический»</a:t>
            </a:r>
          </a:p>
          <a:p>
            <a:pPr algn="ctr"/>
            <a:r>
              <a:rPr lang="ru-RU" sz="1800" dirty="0" smtClean="0">
                <a:solidFill>
                  <a:schemeClr val="tx1"/>
                </a:solidFill>
                <a:latin typeface="Times New Roman" pitchFamily="18" charset="0"/>
                <a:cs typeface="Times New Roman" pitchFamily="18" charset="0"/>
              </a:rPr>
              <a:t>Презентация на тему: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a:t>
            </a:r>
            <a:r>
              <a:rPr lang="ru-RU" sz="1800" dirty="0">
                <a:solidFill>
                  <a:schemeClr val="tx1"/>
                </a:solidFill>
                <a:latin typeface="Times New Roman" pitchFamily="18" charset="0"/>
                <a:cs typeface="Times New Roman" pitchFamily="18" charset="0"/>
              </a:rPr>
              <a:t>Правительство Российской Федерации: порядок образования, </a:t>
            </a:r>
            <a:endParaRPr lang="ru-RU" sz="1800" dirty="0" smtClean="0">
              <a:solidFill>
                <a:schemeClr val="tx1"/>
              </a:solidFill>
              <a:latin typeface="Times New Roman" pitchFamily="18" charset="0"/>
              <a:cs typeface="Times New Roman" pitchFamily="18" charset="0"/>
            </a:endParaRPr>
          </a:p>
          <a:p>
            <a:pPr algn="ctr"/>
            <a:r>
              <a:rPr lang="ru-RU" sz="1800" dirty="0" smtClean="0">
                <a:solidFill>
                  <a:schemeClr val="tx1"/>
                </a:solidFill>
                <a:latin typeface="Times New Roman" pitchFamily="18" charset="0"/>
                <a:cs typeface="Times New Roman" pitchFamily="18" charset="0"/>
              </a:rPr>
              <a:t>состав</a:t>
            </a:r>
            <a:r>
              <a:rPr lang="ru-RU" sz="1800" dirty="0">
                <a:solidFill>
                  <a:schemeClr val="tx1"/>
                </a:solidFill>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функции и </a:t>
            </a:r>
            <a:r>
              <a:rPr lang="ru-RU" sz="1800" dirty="0">
                <a:solidFill>
                  <a:schemeClr val="tx1"/>
                </a:solidFill>
                <a:latin typeface="Times New Roman" pitchFamily="18" charset="0"/>
                <a:cs typeface="Times New Roman" pitchFamily="18" charset="0"/>
              </a:rPr>
              <a:t>полномочия как высшего органа </a:t>
            </a:r>
            <a:br>
              <a:rPr lang="ru-RU" sz="1800" dirty="0">
                <a:solidFill>
                  <a:schemeClr val="tx1"/>
                </a:solidFill>
                <a:latin typeface="Times New Roman" pitchFamily="18" charset="0"/>
                <a:cs typeface="Times New Roman" pitchFamily="18" charset="0"/>
              </a:rPr>
            </a:br>
            <a:r>
              <a:rPr lang="ru-RU" sz="1800" dirty="0">
                <a:solidFill>
                  <a:schemeClr val="tx1"/>
                </a:solidFill>
                <a:latin typeface="Times New Roman" pitchFamily="18" charset="0"/>
                <a:cs typeface="Times New Roman" pitchFamily="18" charset="0"/>
              </a:rPr>
              <a:t>исполнительной власти». </a:t>
            </a:r>
            <a:endParaRPr lang="ru-RU" sz="1800" dirty="0" smtClean="0">
              <a:solidFill>
                <a:schemeClr val="tx1"/>
              </a:solidFill>
              <a:latin typeface="Times New Roman" pitchFamily="18" charset="0"/>
              <a:cs typeface="Times New Roman" pitchFamily="18" charset="0"/>
            </a:endParaRPr>
          </a:p>
          <a:p>
            <a:pPr algn="ctr"/>
            <a:r>
              <a:rPr lang="ru-RU" sz="1800" dirty="0" smtClean="0">
                <a:solidFill>
                  <a:schemeClr val="tx1"/>
                </a:solidFill>
                <a:latin typeface="Times New Roman" pitchFamily="18" charset="0"/>
                <a:cs typeface="Times New Roman" pitchFamily="18" charset="0"/>
              </a:rPr>
              <a:t>Выполнил: Иванов И.И.</a:t>
            </a:r>
            <a:endParaRPr lang="ru-RU" sz="1800" dirty="0" smtClean="0">
              <a:solidFill>
                <a:schemeClr val="tx1"/>
              </a:solidFill>
              <a:latin typeface="Times New Roman" pitchFamily="18" charset="0"/>
              <a:cs typeface="Times New Roman" pitchFamily="18" charset="0"/>
            </a:endParaRPr>
          </a:p>
          <a:p>
            <a:pPr algn="ctr"/>
            <a:r>
              <a:rPr lang="ru-RU" sz="1800" dirty="0" smtClean="0">
                <a:solidFill>
                  <a:schemeClr val="tx1"/>
                </a:solidFill>
                <a:latin typeface="Times New Roman" pitchFamily="18" charset="0"/>
                <a:cs typeface="Times New Roman" pitchFamily="18" charset="0"/>
              </a:rPr>
              <a:t>Проверила: Алексеева. М.В.</a:t>
            </a:r>
            <a:endParaRPr lang="ru-RU" sz="1800" dirty="0">
              <a:solidFill>
                <a:schemeClr val="tx1"/>
              </a:solidFill>
              <a:latin typeface="Times New Roman" pitchFamily="18" charset="0"/>
              <a:cs typeface="Times New Roman" pitchFamily="18" charset="0"/>
            </a:endParaRPr>
          </a:p>
          <a:p>
            <a:endParaRPr lang="ru-RU" dirty="0"/>
          </a:p>
        </p:txBody>
      </p:sp>
      <p:pic>
        <p:nvPicPr>
          <p:cNvPr id="6" name="Рисунок 5"/>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139952" y="332657"/>
            <a:ext cx="792088" cy="745360"/>
          </a:xfrm>
          <a:prstGeom prst="rect">
            <a:avLst/>
          </a:prstGeom>
          <a:noFill/>
          <a:ln>
            <a:noFill/>
          </a:ln>
        </p:spPr>
      </p:pic>
    </p:spTree>
    <p:extLst>
      <p:ext uri="{BB962C8B-B14F-4D97-AF65-F5344CB8AC3E}">
        <p14:creationId xmlns:p14="http://schemas.microsoft.com/office/powerpoint/2010/main" xmlns="" val="29042672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36712"/>
          </a:xfrm>
        </p:spPr>
        <p:txBody>
          <a:bodyPr>
            <a:normAutofit/>
          </a:bodyPr>
          <a:lstStyle/>
          <a:p>
            <a:r>
              <a:rPr lang="ru-RU" sz="2800" b="1" dirty="0" smtClean="0">
                <a:latin typeface="Times New Roman" pitchFamily="18" charset="0"/>
                <a:cs typeface="Times New Roman" pitchFamily="18" charset="0"/>
              </a:rPr>
              <a:t>Заключение.</a:t>
            </a:r>
            <a:endParaRPr lang="ru-RU" sz="2800" b="1" dirty="0">
              <a:latin typeface="Times New Roman" pitchFamily="18" charset="0"/>
              <a:cs typeface="Times New Roman" pitchFamily="18" charset="0"/>
            </a:endParaRPr>
          </a:p>
        </p:txBody>
      </p:sp>
      <p:sp>
        <p:nvSpPr>
          <p:cNvPr id="3" name="Объект 2"/>
          <p:cNvSpPr>
            <a:spLocks noGrp="1"/>
          </p:cNvSpPr>
          <p:nvPr>
            <p:ph idx="1"/>
          </p:nvPr>
        </p:nvSpPr>
        <p:spPr>
          <a:xfrm>
            <a:off x="0" y="764704"/>
            <a:ext cx="9144000" cy="6093296"/>
          </a:xfrm>
        </p:spPr>
        <p:txBody>
          <a:bodyPr>
            <a:noAutofit/>
          </a:bodyPr>
          <a:lstStyle/>
          <a:p>
            <a:pPr marL="0" indent="0">
              <a:buNone/>
            </a:pPr>
            <a:r>
              <a:rPr lang="ru-RU" sz="1800" dirty="0" smtClean="0">
                <a:latin typeface="Times New Roman" pitchFamily="18" charset="0"/>
                <a:cs typeface="Times New Roman" pitchFamily="18" charset="0"/>
              </a:rPr>
              <a:t>     Таким </a:t>
            </a:r>
            <a:r>
              <a:rPr lang="ru-RU" sz="1800" dirty="0">
                <a:latin typeface="Times New Roman" pitchFamily="18" charset="0"/>
                <a:cs typeface="Times New Roman" pitchFamily="18" charset="0"/>
              </a:rPr>
              <a:t>образом, </a:t>
            </a:r>
            <a:r>
              <a:rPr lang="ru-RU" sz="1800" dirty="0" smtClean="0">
                <a:latin typeface="Times New Roman" pitchFamily="18" charset="0"/>
                <a:cs typeface="Times New Roman" pitchFamily="18" charset="0"/>
              </a:rPr>
              <a:t>Правительство РФ является </a:t>
            </a:r>
            <a:r>
              <a:rPr lang="ru-RU" sz="1800" dirty="0">
                <a:latin typeface="Times New Roman" pitchFamily="18" charset="0"/>
                <a:cs typeface="Times New Roman" pitchFamily="18" charset="0"/>
              </a:rPr>
              <a:t>высшим </a:t>
            </a:r>
            <a:r>
              <a:rPr lang="ru-RU" sz="1800" dirty="0" smtClean="0">
                <a:latin typeface="Times New Roman" pitchFamily="18" charset="0"/>
                <a:cs typeface="Times New Roman" pitchFamily="18" charset="0"/>
              </a:rPr>
              <a:t>коллегиальным органом исполнительной власти. В </a:t>
            </a:r>
            <a:r>
              <a:rPr lang="ru-RU" sz="1800">
                <a:latin typeface="Times New Roman" pitchFamily="18" charset="0"/>
                <a:cs typeface="Times New Roman" pitchFamily="18" charset="0"/>
              </a:rPr>
              <a:t>состав </a:t>
            </a:r>
            <a:r>
              <a:rPr lang="ru-RU" sz="1800" smtClean="0">
                <a:latin typeface="Times New Roman" pitchFamily="18" charset="0"/>
                <a:cs typeface="Times New Roman" pitchFamily="18" charset="0"/>
              </a:rPr>
              <a:t>Правительства входят </a:t>
            </a:r>
            <a:r>
              <a:rPr lang="ru-RU" sz="1800" dirty="0">
                <a:latin typeface="Times New Roman" pitchFamily="18" charset="0"/>
                <a:cs typeface="Times New Roman" pitchFamily="18" charset="0"/>
              </a:rPr>
              <a:t>Председатель Правительства, заместители Председателя Правительства и федеральные министры. </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Правительство </a:t>
            </a:r>
            <a:r>
              <a:rPr lang="ru-RU" sz="1800" dirty="0" smtClean="0">
                <a:latin typeface="Times New Roman" pitchFamily="18" charset="0"/>
                <a:cs typeface="Times New Roman" pitchFamily="18" charset="0"/>
              </a:rPr>
              <a:t>осуществляет </a:t>
            </a:r>
            <a:r>
              <a:rPr lang="ru-RU" sz="1800" dirty="0">
                <a:latin typeface="Times New Roman" pitchFamily="18" charset="0"/>
                <a:cs typeface="Times New Roman" pitchFamily="18" charset="0"/>
              </a:rPr>
              <a:t>свою деятельность на основе Конституции </a:t>
            </a:r>
            <a:r>
              <a:rPr lang="ru-RU" sz="1800" dirty="0" smtClean="0">
                <a:latin typeface="Times New Roman" pitchFamily="18" charset="0"/>
                <a:cs typeface="Times New Roman" pitchFamily="18" charset="0"/>
              </a:rPr>
              <a:t>РФ, </a:t>
            </a:r>
            <a:r>
              <a:rPr lang="ru-RU" sz="1800" dirty="0">
                <a:latin typeface="Times New Roman" pitchFamily="18" charset="0"/>
                <a:cs typeface="Times New Roman" pitchFamily="18" charset="0"/>
              </a:rPr>
              <a:t>федеральных конституционных законов, федеральных законов и нормативных указов </a:t>
            </a:r>
            <a:r>
              <a:rPr lang="ru-RU" sz="1800" dirty="0" smtClean="0">
                <a:latin typeface="Times New Roman" pitchFamily="18" charset="0"/>
                <a:cs typeface="Times New Roman" pitchFamily="18" charset="0"/>
              </a:rPr>
              <a:t>президента, </a:t>
            </a:r>
            <a:r>
              <a:rPr lang="ru-RU" sz="1800" dirty="0">
                <a:latin typeface="Times New Roman" pitchFamily="18" charset="0"/>
                <a:cs typeface="Times New Roman" pitchFamily="18" charset="0"/>
              </a:rPr>
              <a:t>а также осуществляет </a:t>
            </a:r>
            <a:r>
              <a:rPr lang="ru-RU" sz="1800" dirty="0" smtClean="0">
                <a:latin typeface="Times New Roman" pitchFamily="18" charset="0"/>
                <a:cs typeface="Times New Roman" pitchFamily="18" charset="0"/>
              </a:rPr>
              <a:t>власть </a:t>
            </a:r>
            <a:r>
              <a:rPr lang="ru-RU" sz="1800" dirty="0">
                <a:latin typeface="Times New Roman" pitchFamily="18" charset="0"/>
                <a:cs typeface="Times New Roman" pitchFamily="18" charset="0"/>
              </a:rPr>
              <a:t>наравне с Президентом, Федеральным собранием и судами. На основании Конституции, федеральных законов и нормативных указов президента, правительство издаёт постановления, распоряжения и обеспечивает их исполнение. </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Правительство </a:t>
            </a:r>
            <a:r>
              <a:rPr lang="ru-RU" sz="1800" dirty="0" smtClean="0">
                <a:latin typeface="Times New Roman" pitchFamily="18" charset="0"/>
                <a:cs typeface="Times New Roman" pitchFamily="18" charset="0"/>
              </a:rPr>
              <a:t>обеспечивает соблюдение </a:t>
            </a:r>
            <a:r>
              <a:rPr lang="ru-RU" sz="1800" dirty="0">
                <a:latin typeface="Times New Roman" pitchFamily="18" charset="0"/>
                <a:cs typeface="Times New Roman" pitchFamily="18" charset="0"/>
              </a:rPr>
              <a:t>режима законности в государстве. Это очень важная функция, которая позволяет благополучно жить в правовом государстве. Правительство руководит внутренней и внешней политикой страны, осуществляя ее на основе Конституции </a:t>
            </a:r>
            <a:r>
              <a:rPr lang="ru-RU" sz="1800" dirty="0" smtClean="0">
                <a:latin typeface="Times New Roman" pitchFamily="18" charset="0"/>
                <a:cs typeface="Times New Roman" pitchFamily="18" charset="0"/>
              </a:rPr>
              <a:t>и </a:t>
            </a:r>
            <a:r>
              <a:rPr lang="ru-RU" sz="1800" dirty="0">
                <a:latin typeface="Times New Roman" pitchFamily="18" charset="0"/>
                <a:cs typeface="Times New Roman" pitchFamily="18" charset="0"/>
              </a:rPr>
              <a:t>законов. </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На Правительство </a:t>
            </a:r>
            <a:r>
              <a:rPr lang="ru-RU" sz="1800" dirty="0" smtClean="0">
                <a:latin typeface="Times New Roman" pitchFamily="18" charset="0"/>
                <a:cs typeface="Times New Roman" pitchFamily="18" charset="0"/>
              </a:rPr>
              <a:t>возложено </a:t>
            </a:r>
            <a:r>
              <a:rPr lang="ru-RU" sz="1800" dirty="0">
                <a:latin typeface="Times New Roman" pitchFamily="18" charset="0"/>
                <a:cs typeface="Times New Roman" pitchFamily="18" charset="0"/>
              </a:rPr>
              <a:t>решение таких </a:t>
            </a:r>
            <a:r>
              <a:rPr lang="ru-RU" sz="1800" dirty="0" smtClean="0">
                <a:latin typeface="Times New Roman" pitchFamily="18" charset="0"/>
                <a:cs typeface="Times New Roman" pitchFamily="18" charset="0"/>
              </a:rPr>
              <a:t>проблем, </a:t>
            </a:r>
            <a:r>
              <a:rPr lang="ru-RU" sz="1800" dirty="0">
                <a:latin typeface="Times New Roman" pitchFamily="18" charset="0"/>
                <a:cs typeface="Times New Roman" pitchFamily="18" charset="0"/>
              </a:rPr>
              <a:t>как планирование бюджета, вопросы, связанные со сбором налогов, выплата заработной платы, пособий и пенсий, обеспечение общественного порядка и национальной безопасности, а также осуществление руководства органами государственного управления </a:t>
            </a:r>
            <a:r>
              <a:rPr lang="ru-RU" sz="1800" dirty="0" smtClean="0">
                <a:latin typeface="Times New Roman" pitchFamily="18" charset="0"/>
                <a:cs typeface="Times New Roman" pitchFamily="18" charset="0"/>
              </a:rPr>
              <a:t>и ВС. </a:t>
            </a:r>
            <a:r>
              <a:rPr lang="ru-RU" sz="1800" dirty="0">
                <a:latin typeface="Times New Roman" pitchFamily="18" charset="0"/>
                <a:cs typeface="Times New Roman" pitchFamily="18" charset="0"/>
              </a:rPr>
              <a:t>От того, насколько эффективны действия правительства по решению этих проблем, зависит благополучие и достойная </a:t>
            </a:r>
            <a:r>
              <a:rPr lang="ru-RU" sz="1800" dirty="0" smtClean="0">
                <a:latin typeface="Times New Roman" pitchFamily="18" charset="0"/>
                <a:cs typeface="Times New Roman" pitchFamily="18" charset="0"/>
              </a:rPr>
              <a:t>жизнь граждан.</a:t>
            </a: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xmlns="" val="9851360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0"/>
            <a:ext cx="9036496" cy="1052736"/>
          </a:xfrm>
        </p:spPr>
        <p:txBody>
          <a:bodyPr>
            <a:normAutofit/>
          </a:bodyPr>
          <a:lstStyle/>
          <a:p>
            <a:r>
              <a:rPr lang="ru-RU" sz="2600" b="1" dirty="0">
                <a:latin typeface="Times New Roman" pitchFamily="18" charset="0"/>
                <a:cs typeface="Times New Roman" pitchFamily="18" charset="0"/>
              </a:rPr>
              <a:t>Общая характеристика </a:t>
            </a:r>
            <a:r>
              <a:rPr lang="ru-RU" sz="2600" b="1" dirty="0" smtClean="0">
                <a:latin typeface="Times New Roman" pitchFamily="18" charset="0"/>
                <a:cs typeface="Times New Roman" pitchFamily="18" charset="0"/>
              </a:rPr>
              <a:t>Правительства Российской Федерации.</a:t>
            </a:r>
            <a:endParaRPr lang="ru-RU" sz="2600" b="1" dirty="0">
              <a:latin typeface="Times New Roman" pitchFamily="18" charset="0"/>
              <a:cs typeface="Times New Roman" pitchFamily="18" charset="0"/>
            </a:endParaRPr>
          </a:p>
        </p:txBody>
      </p:sp>
      <p:sp>
        <p:nvSpPr>
          <p:cNvPr id="5" name="Объект 4"/>
          <p:cNvSpPr>
            <a:spLocks noGrp="1"/>
          </p:cNvSpPr>
          <p:nvPr>
            <p:ph idx="1"/>
          </p:nvPr>
        </p:nvSpPr>
        <p:spPr>
          <a:xfrm>
            <a:off x="0" y="1124744"/>
            <a:ext cx="9144000" cy="5733256"/>
          </a:xfrm>
        </p:spPr>
        <p:txBody>
          <a:bodyPr>
            <a:normAutofit/>
          </a:bodyPr>
          <a:lstStyle/>
          <a:p>
            <a:pPr marL="0" indent="0">
              <a:spcAft>
                <a:spcPts val="1000"/>
              </a:spcAft>
              <a:buNone/>
            </a:pPr>
            <a:r>
              <a:rPr lang="ru-RU" sz="1800" dirty="0">
                <a:latin typeface="Times New Roman" pitchFamily="18" charset="0"/>
                <a:ea typeface="Calibri"/>
                <a:cs typeface="Times New Roman" pitchFamily="18" charset="0"/>
              </a:rPr>
              <a:t> </a:t>
            </a:r>
            <a:r>
              <a:rPr lang="ru-RU" sz="1800" dirty="0" smtClean="0">
                <a:latin typeface="Times New Roman" pitchFamily="18" charset="0"/>
                <a:ea typeface="Calibri"/>
                <a:cs typeface="Times New Roman" pitchFamily="18" charset="0"/>
              </a:rPr>
              <a:t>     </a:t>
            </a:r>
            <a:r>
              <a:rPr lang="ru-RU" sz="1800" dirty="0" smtClean="0">
                <a:effectLst/>
                <a:latin typeface="Times New Roman" pitchFamily="18" charset="0"/>
                <a:ea typeface="Calibri"/>
                <a:cs typeface="Times New Roman" pitchFamily="18" charset="0"/>
              </a:rPr>
              <a:t>Согласно принципу разделения властей, Правительство </a:t>
            </a:r>
            <a:r>
              <a:rPr lang="ru-RU" sz="1800" dirty="0" smtClean="0">
                <a:latin typeface="Times New Roman" pitchFamily="18" charset="0"/>
                <a:ea typeface="Calibri"/>
                <a:cs typeface="Times New Roman" pitchFamily="18" charset="0"/>
              </a:rPr>
              <a:t>является </a:t>
            </a:r>
            <a:r>
              <a:rPr lang="ru-RU" sz="1800" dirty="0" smtClean="0">
                <a:effectLst/>
                <a:latin typeface="Times New Roman" pitchFamily="18" charset="0"/>
                <a:ea typeface="Calibri"/>
                <a:cs typeface="Times New Roman" pitchFamily="18" charset="0"/>
              </a:rPr>
              <a:t>высшим органом исполнительной власти, а </a:t>
            </a:r>
            <a:r>
              <a:rPr lang="ru-RU" sz="1800" dirty="0" smtClean="0">
                <a:latin typeface="Times New Roman" pitchFamily="18" charset="0"/>
                <a:ea typeface="Calibri"/>
                <a:cs typeface="Times New Roman" pitchFamily="18" charset="0"/>
              </a:rPr>
              <a:t>также коллегиальным органом, возглавляющим единую систему исполнительной власти в Российской Федерации. </a:t>
            </a:r>
            <a:r>
              <a:rPr lang="ru-RU" sz="1800" dirty="0">
                <a:latin typeface="Times New Roman" pitchFamily="18" charset="0"/>
                <a:ea typeface="Calibri"/>
                <a:cs typeface="Times New Roman" pitchFamily="18" charset="0"/>
              </a:rPr>
              <a:t>Правительство осуществляет государственную власть наравне с Президентом, Федеральным собранием и судами. </a:t>
            </a:r>
            <a:r>
              <a:rPr lang="ru-RU" sz="1800" dirty="0" smtClean="0">
                <a:latin typeface="Times New Roman" pitchFamily="18" charset="0"/>
                <a:ea typeface="Calibri"/>
                <a:cs typeface="Times New Roman" pitchFamily="18" charset="0"/>
              </a:rPr>
              <a:t/>
            </a:r>
            <a:br>
              <a:rPr lang="ru-RU" sz="1800" dirty="0" smtClean="0">
                <a:latin typeface="Times New Roman" pitchFamily="18" charset="0"/>
                <a:ea typeface="Calibri"/>
                <a:cs typeface="Times New Roman" pitchFamily="18" charset="0"/>
              </a:rPr>
            </a:br>
            <a:r>
              <a:rPr lang="ru-RU" sz="1800" dirty="0" smtClean="0">
                <a:latin typeface="Times New Roman" pitchFamily="18" charset="0"/>
                <a:ea typeface="Calibri"/>
                <a:cs typeface="Times New Roman" pitchFamily="18" charset="0"/>
              </a:rPr>
              <a:t>     </a:t>
            </a:r>
            <a:r>
              <a:rPr lang="ru-RU" sz="1800" dirty="0" smtClean="0">
                <a:effectLst/>
                <a:latin typeface="Times New Roman" pitchFamily="18" charset="0"/>
                <a:ea typeface="Calibri"/>
                <a:cs typeface="Times New Roman" pitchFamily="18" charset="0"/>
              </a:rPr>
              <a:t>Правительство осуществляет исполнительную власть в Российской Федерации, а Председатель Правительства, в соответствии с законами и указами Президента, определяет основные направления деятельности Правительства и организует его работу. </a:t>
            </a:r>
            <a:r>
              <a:rPr lang="ru-RU" sz="1800" dirty="0" smtClean="0">
                <a:latin typeface="Times New Roman" pitchFamily="18" charset="0"/>
                <a:ea typeface="Calibri"/>
                <a:cs typeface="Times New Roman" pitchFamily="18" charset="0"/>
              </a:rPr>
              <a:t/>
            </a:r>
            <a:br>
              <a:rPr lang="ru-RU" sz="1800" dirty="0" smtClean="0">
                <a:latin typeface="Times New Roman" pitchFamily="18" charset="0"/>
                <a:ea typeface="Calibri"/>
                <a:cs typeface="Times New Roman" pitchFamily="18" charset="0"/>
              </a:rPr>
            </a:br>
            <a:r>
              <a:rPr lang="ru-RU" sz="1800" dirty="0" smtClean="0">
                <a:latin typeface="Times New Roman" pitchFamily="18" charset="0"/>
                <a:ea typeface="Calibri"/>
                <a:cs typeface="Times New Roman" pitchFamily="18" charset="0"/>
              </a:rPr>
              <a:t>      </a:t>
            </a:r>
            <a:r>
              <a:rPr lang="ru-RU" sz="1800" dirty="0" smtClean="0">
                <a:solidFill>
                  <a:srgbClr val="000000"/>
                </a:solidFill>
                <a:latin typeface="Times New Roman" pitchFamily="18" charset="0"/>
                <a:ea typeface="Times New Roman"/>
                <a:cs typeface="Times New Roman" pitchFamily="18" charset="0"/>
              </a:rPr>
              <a:t>Важнейшая роль Правительства РФ как высшего органа исполнительной власти, заключается в организации исполнения Конституции РФ, федеральных законов, указов Президента РФ, международных договоров РФ, осуществлении контроля за их исполнением федеральными органами исполнительной власти субъектов РФ, принятии мер по устранению нарушений законодательства Российской Федерации. Иными словами, Правительство Российской Федерации и исполнительная власть, в целом, обеспечивают соблюдение режима законности в государстве. </a:t>
            </a:r>
            <a:endParaRPr lang="ru-RU" sz="1800" dirty="0">
              <a:latin typeface="Times New Roman" pitchFamily="18" charset="0"/>
              <a:ea typeface="Times New Roman"/>
              <a:cs typeface="Times New Roman" pitchFamily="18" charset="0"/>
            </a:endParaRPr>
          </a:p>
          <a:p>
            <a:pPr marL="0" indent="0">
              <a:lnSpc>
                <a:spcPct val="150000"/>
              </a:lnSpc>
              <a:spcAft>
                <a:spcPts val="1000"/>
              </a:spcAft>
              <a:buNone/>
            </a:pPr>
            <a:r>
              <a:rPr lang="ru-RU" sz="1800" dirty="0" smtClean="0">
                <a:effectLst/>
                <a:latin typeface="Times New Roman" pitchFamily="18" charset="0"/>
                <a:ea typeface="Calibri"/>
                <a:cs typeface="Times New Roman" pitchFamily="18" charset="0"/>
              </a:rPr>
              <a:t/>
            </a:r>
            <a:br>
              <a:rPr lang="ru-RU" sz="1800" dirty="0" smtClean="0">
                <a:effectLst/>
                <a:latin typeface="Times New Roman" pitchFamily="18" charset="0"/>
                <a:ea typeface="Calibri"/>
                <a:cs typeface="Times New Roman" pitchFamily="18" charset="0"/>
              </a:rPr>
            </a:br>
            <a:r>
              <a:rPr lang="ru-RU" sz="1800" dirty="0" smtClean="0">
                <a:effectLst/>
                <a:latin typeface="Times New Roman" pitchFamily="18" charset="0"/>
                <a:ea typeface="Calibri"/>
                <a:cs typeface="Times New Roman" pitchFamily="18" charset="0"/>
              </a:rPr>
              <a:t>     </a:t>
            </a:r>
            <a:endParaRPr lang="ru-RU" sz="1800" dirty="0"/>
          </a:p>
        </p:txBody>
      </p:sp>
    </p:spTree>
    <p:extLst>
      <p:ext uri="{BB962C8B-B14F-4D97-AF65-F5344CB8AC3E}">
        <p14:creationId xmlns:p14="http://schemas.microsoft.com/office/powerpoint/2010/main" xmlns="" val="3623848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p:spPr>
      </p:pic>
    </p:spTree>
    <p:extLst>
      <p:ext uri="{BB962C8B-B14F-4D97-AF65-F5344CB8AC3E}">
        <p14:creationId xmlns:p14="http://schemas.microsoft.com/office/powerpoint/2010/main" xmlns="" val="2377655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266"/>
            <a:ext cx="9144000" cy="1329502"/>
          </a:xfrm>
        </p:spPr>
        <p:txBody>
          <a:bodyPr>
            <a:normAutofit/>
          </a:bodyPr>
          <a:lstStyle/>
          <a:p>
            <a:r>
              <a:rPr lang="ru-RU" sz="2600" b="1" dirty="0">
                <a:latin typeface="Times New Roman" pitchFamily="18" charset="0"/>
                <a:cs typeface="Times New Roman" pitchFamily="18" charset="0"/>
              </a:rPr>
              <a:t>Порядок формирование правительства</a:t>
            </a:r>
            <a:r>
              <a:rPr lang="ru-RU" sz="2600" dirty="0">
                <a:latin typeface="Times New Roman" pitchFamily="18" charset="0"/>
                <a:cs typeface="Times New Roman" pitchFamily="18" charset="0"/>
              </a:rPr>
              <a:t>.</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Объект 2"/>
          <p:cNvSpPr>
            <a:spLocks noGrp="1"/>
          </p:cNvSpPr>
          <p:nvPr>
            <p:ph idx="1"/>
          </p:nvPr>
        </p:nvSpPr>
        <p:spPr>
          <a:xfrm>
            <a:off x="0" y="692696"/>
            <a:ext cx="9144000" cy="5832648"/>
          </a:xfrm>
        </p:spPr>
        <p:txBody>
          <a:bodyPr>
            <a:normAutofit/>
          </a:bodyPr>
          <a:lstStyle/>
          <a:p>
            <a:pPr marL="0" indent="0">
              <a:buNone/>
            </a:pPr>
            <a:r>
              <a:rPr lang="ru-RU" sz="1900" dirty="0" smtClean="0">
                <a:latin typeface="Times New Roman" pitchFamily="18" charset="0"/>
                <a:cs typeface="Times New Roman" pitchFamily="18" charset="0"/>
              </a:rPr>
              <a:t>     Правительство </a:t>
            </a:r>
            <a:r>
              <a:rPr lang="ru-RU" sz="1900" dirty="0">
                <a:latin typeface="Times New Roman" pitchFamily="18" charset="0"/>
                <a:cs typeface="Times New Roman" pitchFamily="18" charset="0"/>
              </a:rPr>
              <a:t>Российской Федерации состоит из Председателя </a:t>
            </a:r>
            <a:r>
              <a:rPr lang="ru-RU" sz="1900" dirty="0" smtClean="0">
                <a:latin typeface="Times New Roman" pitchFamily="18" charset="0"/>
                <a:cs typeface="Times New Roman" pitchFamily="18" charset="0"/>
              </a:rPr>
              <a:t>Правительства, </a:t>
            </a:r>
            <a:r>
              <a:rPr lang="ru-RU" sz="1900" dirty="0">
                <a:latin typeface="Times New Roman" pitchFamily="18" charset="0"/>
                <a:cs typeface="Times New Roman" pitchFamily="18" charset="0"/>
              </a:rPr>
              <a:t>заместителей Председателя Правительства </a:t>
            </a:r>
            <a:r>
              <a:rPr lang="ru-RU" sz="1900" dirty="0" smtClean="0">
                <a:latin typeface="Times New Roman" pitchFamily="18" charset="0"/>
                <a:cs typeface="Times New Roman" pitchFamily="18" charset="0"/>
              </a:rPr>
              <a:t>и </a:t>
            </a:r>
            <a:r>
              <a:rPr lang="ru-RU" sz="1900" dirty="0">
                <a:latin typeface="Times New Roman" pitchFamily="18" charset="0"/>
                <a:cs typeface="Times New Roman" pitchFamily="18" charset="0"/>
              </a:rPr>
              <a:t>федеральных </a:t>
            </a:r>
            <a:r>
              <a:rPr lang="ru-RU" sz="1900" dirty="0" smtClean="0">
                <a:latin typeface="Times New Roman" pitchFamily="18" charset="0"/>
                <a:cs typeface="Times New Roman" pitchFamily="18" charset="0"/>
              </a:rPr>
              <a:t>министров. Председатель Правительства назначается </a:t>
            </a:r>
            <a:r>
              <a:rPr lang="ru-RU" sz="1900" dirty="0">
                <a:latin typeface="Times New Roman" pitchFamily="18" charset="0"/>
                <a:cs typeface="Times New Roman" pitchFamily="18" charset="0"/>
              </a:rPr>
              <a:t>Президентом </a:t>
            </a:r>
            <a:r>
              <a:rPr lang="ru-RU" sz="1900" dirty="0" smtClean="0">
                <a:latin typeface="Times New Roman" pitchFamily="18" charset="0"/>
                <a:cs typeface="Times New Roman" pitchFamily="18" charset="0"/>
              </a:rPr>
              <a:t>с </a:t>
            </a:r>
            <a:r>
              <a:rPr lang="ru-RU" sz="1900" dirty="0">
                <a:latin typeface="Times New Roman" pitchFamily="18" charset="0"/>
                <a:cs typeface="Times New Roman" pitchFamily="18" charset="0"/>
              </a:rPr>
              <a:t>согласия Государственной </a:t>
            </a:r>
            <a:r>
              <a:rPr lang="ru-RU" sz="1900" dirty="0" smtClean="0">
                <a:latin typeface="Times New Roman" pitchFamily="18" charset="0"/>
                <a:cs typeface="Times New Roman" pitchFamily="18" charset="0"/>
              </a:rPr>
              <a:t>Думы. Предложение </a:t>
            </a:r>
            <a:r>
              <a:rPr lang="ru-RU" sz="1900" dirty="0">
                <a:latin typeface="Times New Roman" pitchFamily="18" charset="0"/>
                <a:cs typeface="Times New Roman" pitchFamily="18" charset="0"/>
              </a:rPr>
              <a:t>о кандидатуре Председателя Правительства </a:t>
            </a:r>
            <a:r>
              <a:rPr lang="ru-RU" sz="1900" dirty="0" smtClean="0">
                <a:latin typeface="Times New Roman" pitchFamily="18" charset="0"/>
                <a:cs typeface="Times New Roman" pitchFamily="18" charset="0"/>
              </a:rPr>
              <a:t>вносится </a:t>
            </a:r>
            <a:r>
              <a:rPr lang="ru-RU" sz="1900" dirty="0">
                <a:latin typeface="Times New Roman" pitchFamily="18" charset="0"/>
                <a:cs typeface="Times New Roman" pitchFamily="18" charset="0"/>
              </a:rPr>
              <a:t>не позднее двухнедельного </a:t>
            </a:r>
            <a:r>
              <a:rPr lang="ru-RU" sz="1900" dirty="0" smtClean="0">
                <a:latin typeface="Times New Roman" pitchFamily="18" charset="0"/>
                <a:cs typeface="Times New Roman" pitchFamily="18" charset="0"/>
              </a:rPr>
              <a:t>срока, </a:t>
            </a:r>
            <a:r>
              <a:rPr lang="ru-RU" sz="1900" dirty="0">
                <a:latin typeface="Times New Roman" pitchFamily="18" charset="0"/>
                <a:cs typeface="Times New Roman" pitchFamily="18" charset="0"/>
              </a:rPr>
              <a:t>после вступления в должность вновь избранного Президента </a:t>
            </a:r>
            <a:r>
              <a:rPr lang="ru-RU" sz="1900" dirty="0" smtClean="0">
                <a:latin typeface="Times New Roman" pitchFamily="18" charset="0"/>
                <a:cs typeface="Times New Roman" pitchFamily="18" charset="0"/>
              </a:rPr>
              <a:t>или </a:t>
            </a:r>
            <a:r>
              <a:rPr lang="ru-RU" sz="1900" dirty="0">
                <a:latin typeface="Times New Roman" pitchFamily="18" charset="0"/>
                <a:cs typeface="Times New Roman" pitchFamily="18" charset="0"/>
              </a:rPr>
              <a:t>после отставки </a:t>
            </a:r>
            <a:r>
              <a:rPr lang="ru-RU" sz="1900" dirty="0" smtClean="0">
                <a:latin typeface="Times New Roman" pitchFamily="18" charset="0"/>
                <a:cs typeface="Times New Roman" pitchFamily="18" charset="0"/>
              </a:rPr>
              <a:t>Правительства, либо </a:t>
            </a:r>
            <a:r>
              <a:rPr lang="ru-RU" sz="1900" dirty="0">
                <a:latin typeface="Times New Roman" pitchFamily="18" charset="0"/>
                <a:cs typeface="Times New Roman" pitchFamily="18" charset="0"/>
              </a:rPr>
              <a:t>в течение недели со дня отклонения кандидатуры Государственной </a:t>
            </a:r>
            <a:r>
              <a:rPr lang="ru-RU" sz="1900" dirty="0" smtClean="0">
                <a:latin typeface="Times New Roman" pitchFamily="18" charset="0"/>
                <a:cs typeface="Times New Roman" pitchFamily="18" charset="0"/>
              </a:rPr>
              <a:t>Думой. </a:t>
            </a:r>
            <a:br>
              <a:rPr lang="ru-RU" sz="1900" dirty="0" smtClean="0">
                <a:latin typeface="Times New Roman" pitchFamily="18" charset="0"/>
                <a:cs typeface="Times New Roman" pitchFamily="18" charset="0"/>
              </a:rPr>
            </a:br>
            <a:r>
              <a:rPr lang="ru-RU" sz="1900" dirty="0" smtClean="0">
                <a:latin typeface="Times New Roman" pitchFamily="18" charset="0"/>
                <a:cs typeface="Times New Roman" pitchFamily="18" charset="0"/>
              </a:rPr>
              <a:t>     Государственная </a:t>
            </a:r>
            <a:r>
              <a:rPr lang="ru-RU" sz="1900" dirty="0">
                <a:latin typeface="Times New Roman" pitchFamily="18" charset="0"/>
                <a:cs typeface="Times New Roman" pitchFamily="18" charset="0"/>
              </a:rPr>
              <a:t>Дума рассматривает представленную Президентом </a:t>
            </a:r>
            <a:r>
              <a:rPr lang="ru-RU" sz="1900" dirty="0" smtClean="0">
                <a:latin typeface="Times New Roman" pitchFamily="18" charset="0"/>
                <a:cs typeface="Times New Roman" pitchFamily="18" charset="0"/>
              </a:rPr>
              <a:t>кандидатуру </a:t>
            </a:r>
            <a:r>
              <a:rPr lang="ru-RU" sz="1900" dirty="0">
                <a:latin typeface="Times New Roman" pitchFamily="18" charset="0"/>
                <a:cs typeface="Times New Roman" pitchFamily="18" charset="0"/>
              </a:rPr>
              <a:t>Председателя </a:t>
            </a:r>
            <a:r>
              <a:rPr lang="ru-RU" sz="1900" dirty="0" smtClean="0">
                <a:latin typeface="Times New Roman" pitchFamily="18" charset="0"/>
                <a:cs typeface="Times New Roman" pitchFamily="18" charset="0"/>
              </a:rPr>
              <a:t>Правительства </a:t>
            </a:r>
            <a:r>
              <a:rPr lang="ru-RU" sz="1900" dirty="0">
                <a:latin typeface="Times New Roman" pitchFamily="18" charset="0"/>
                <a:cs typeface="Times New Roman" pitchFamily="18" charset="0"/>
              </a:rPr>
              <a:t>в течение недели со дня внесения предложения о </a:t>
            </a:r>
            <a:r>
              <a:rPr lang="ru-RU" sz="1900" dirty="0" smtClean="0">
                <a:latin typeface="Times New Roman" pitchFamily="18" charset="0"/>
                <a:cs typeface="Times New Roman" pitchFamily="18" charset="0"/>
              </a:rPr>
              <a:t>кандидатуре. После </a:t>
            </a:r>
            <a:r>
              <a:rPr lang="ru-RU" sz="1900" dirty="0">
                <a:latin typeface="Times New Roman" pitchFamily="18" charset="0"/>
                <a:cs typeface="Times New Roman" pitchFamily="18" charset="0"/>
              </a:rPr>
              <a:t>трехкратного отклонения представленных кандидатур Председателя Правительства </a:t>
            </a:r>
            <a:r>
              <a:rPr lang="ru-RU" sz="1900" dirty="0" smtClean="0">
                <a:latin typeface="Times New Roman" pitchFamily="18" charset="0"/>
                <a:cs typeface="Times New Roman" pitchFamily="18" charset="0"/>
              </a:rPr>
              <a:t>Государственной </a:t>
            </a:r>
            <a:r>
              <a:rPr lang="ru-RU" sz="1900" dirty="0">
                <a:latin typeface="Times New Roman" pitchFamily="18" charset="0"/>
                <a:cs typeface="Times New Roman" pitchFamily="18" charset="0"/>
              </a:rPr>
              <a:t>Думой Президент </a:t>
            </a:r>
            <a:r>
              <a:rPr lang="ru-RU" sz="1900" dirty="0" smtClean="0">
                <a:latin typeface="Times New Roman" pitchFamily="18" charset="0"/>
                <a:cs typeface="Times New Roman" pitchFamily="18" charset="0"/>
              </a:rPr>
              <a:t>назначает </a:t>
            </a:r>
            <a:r>
              <a:rPr lang="ru-RU" sz="1900" dirty="0">
                <a:latin typeface="Times New Roman" pitchFamily="18" charset="0"/>
                <a:cs typeface="Times New Roman" pitchFamily="18" charset="0"/>
              </a:rPr>
              <a:t>Председателя </a:t>
            </a:r>
            <a:r>
              <a:rPr lang="ru-RU" sz="1900" dirty="0" smtClean="0">
                <a:latin typeface="Times New Roman" pitchFamily="18" charset="0"/>
                <a:cs typeface="Times New Roman" pitchFamily="18" charset="0"/>
              </a:rPr>
              <a:t>Правительства, </a:t>
            </a:r>
            <a:r>
              <a:rPr lang="ru-RU" sz="1900" dirty="0">
                <a:latin typeface="Times New Roman" pitchFamily="18" charset="0"/>
                <a:cs typeface="Times New Roman" pitchFamily="18" charset="0"/>
              </a:rPr>
              <a:t>распускает Государственную Думу и назначает новые </a:t>
            </a:r>
            <a:r>
              <a:rPr lang="ru-RU" sz="1900" dirty="0" smtClean="0">
                <a:latin typeface="Times New Roman" pitchFamily="18" charset="0"/>
                <a:cs typeface="Times New Roman" pitchFamily="18" charset="0"/>
              </a:rPr>
              <a:t>выборы. </a:t>
            </a:r>
            <a:r>
              <a:rPr lang="ru-RU" sz="1900" dirty="0">
                <a:latin typeface="Times New Roman" pitchFamily="18" charset="0"/>
                <a:cs typeface="Times New Roman" pitchFamily="18" charset="0"/>
              </a:rPr>
              <a:t/>
            </a:r>
            <a:br>
              <a:rPr lang="ru-RU" sz="1900" dirty="0">
                <a:latin typeface="Times New Roman" pitchFamily="18" charset="0"/>
                <a:cs typeface="Times New Roman" pitchFamily="18" charset="0"/>
              </a:rPr>
            </a:br>
            <a:r>
              <a:rPr lang="ru-RU" sz="1900" dirty="0" smtClean="0">
                <a:latin typeface="Times New Roman" pitchFamily="18" charset="0"/>
                <a:cs typeface="Times New Roman" pitchFamily="18" charset="0"/>
              </a:rPr>
              <a:t>     Председатель </a:t>
            </a:r>
            <a:r>
              <a:rPr lang="ru-RU" sz="1900" dirty="0">
                <a:latin typeface="Times New Roman" pitchFamily="18" charset="0"/>
                <a:cs typeface="Times New Roman" pitchFamily="18" charset="0"/>
              </a:rPr>
              <a:t>Правительства освобождается от должности Президентом Российской Федерации:</a:t>
            </a:r>
          </a:p>
          <a:p>
            <a:r>
              <a:rPr lang="ru-RU" sz="1900" dirty="0">
                <a:latin typeface="Times New Roman" pitchFamily="18" charset="0"/>
                <a:cs typeface="Times New Roman" pitchFamily="18" charset="0"/>
              </a:rPr>
              <a:t>по заявлению Председателя Правительства об отставке;</a:t>
            </a:r>
          </a:p>
          <a:p>
            <a:r>
              <a:rPr lang="ru-RU" sz="1900" dirty="0">
                <a:latin typeface="Times New Roman" pitchFamily="18" charset="0"/>
                <a:cs typeface="Times New Roman" pitchFamily="18" charset="0"/>
              </a:rPr>
              <a:t>в случае невозможности исполнения Председателем Правительства своих полномочий.</a:t>
            </a:r>
          </a:p>
          <a:p>
            <a:pPr marL="0" indent="0">
              <a:buNone/>
            </a:pPr>
            <a:endParaRPr lang="ru-RU" sz="1800" dirty="0"/>
          </a:p>
        </p:txBody>
      </p:sp>
    </p:spTree>
    <p:extLst>
      <p:ext uri="{BB962C8B-B14F-4D97-AF65-F5344CB8AC3E}">
        <p14:creationId xmlns:p14="http://schemas.microsoft.com/office/powerpoint/2010/main" xmlns="" val="37312899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394" y="25121"/>
            <a:ext cx="9123606" cy="1099623"/>
          </a:xfrm>
        </p:spPr>
        <p:txBody>
          <a:bodyPr>
            <a:normAutofit/>
          </a:bodyPr>
          <a:lstStyle/>
          <a:p>
            <a:r>
              <a:rPr lang="ru-RU" sz="2600" b="1" dirty="0">
                <a:latin typeface="Times New Roman" pitchFamily="18" charset="0"/>
                <a:cs typeface="Times New Roman" pitchFamily="18" charset="0"/>
              </a:rPr>
              <a:t>Состав правительства.</a:t>
            </a:r>
            <a:r>
              <a:rPr lang="ru-RU" sz="2800" b="1" dirty="0">
                <a:latin typeface="Times New Roman" pitchFamily="18" charset="0"/>
                <a:cs typeface="Times New Roman" pitchFamily="18" charset="0"/>
              </a:rPr>
              <a:t/>
            </a:r>
            <a:br>
              <a:rPr lang="ru-RU" sz="2800" b="1" dirty="0">
                <a:latin typeface="Times New Roman" pitchFamily="18" charset="0"/>
                <a:cs typeface="Times New Roman" pitchFamily="18" charset="0"/>
              </a:rPr>
            </a:br>
            <a:endParaRPr lang="ru-RU" sz="2800" b="1" dirty="0">
              <a:latin typeface="Times New Roman" pitchFamily="18" charset="0"/>
              <a:cs typeface="Times New Roman" pitchFamily="18" charset="0"/>
            </a:endParaRPr>
          </a:p>
        </p:txBody>
      </p:sp>
      <p:sp>
        <p:nvSpPr>
          <p:cNvPr id="3" name="Объект 2"/>
          <p:cNvSpPr>
            <a:spLocks noGrp="1"/>
          </p:cNvSpPr>
          <p:nvPr>
            <p:ph idx="1"/>
          </p:nvPr>
        </p:nvSpPr>
        <p:spPr>
          <a:xfrm>
            <a:off x="0" y="620688"/>
            <a:ext cx="9144000" cy="6237312"/>
          </a:xfrm>
        </p:spPr>
        <p:txBody>
          <a:bodyPr>
            <a:noAutofit/>
          </a:bodyPr>
          <a:lstStyle/>
          <a:p>
            <a:pPr marL="0" indent="0">
              <a:buNone/>
            </a:pPr>
            <a:r>
              <a:rPr lang="ru-RU" sz="2000" dirty="0" smtClean="0">
                <a:latin typeface="Times New Roman" pitchFamily="18" charset="0"/>
                <a:cs typeface="Times New Roman" pitchFamily="18" charset="0"/>
              </a:rPr>
              <a:t>      </a:t>
            </a:r>
            <a:r>
              <a:rPr lang="ru-RU" sz="1900" dirty="0" smtClean="0">
                <a:latin typeface="Times New Roman" pitchFamily="18" charset="0"/>
                <a:cs typeface="Times New Roman" pitchFamily="18" charset="0"/>
              </a:rPr>
              <a:t>Председатель Правительства назначается Президентом с согласия Государственной Думы. В случае трёхкратного отклонения Государственной Думой представленных кандидатур, президент назначает председателя правительства, распускает Государственную Думу и назначает новые выборы депутатов.</a:t>
            </a:r>
            <a:br>
              <a:rPr lang="ru-RU" sz="1900" dirty="0" smtClean="0">
                <a:latin typeface="Times New Roman" pitchFamily="18" charset="0"/>
                <a:cs typeface="Times New Roman" pitchFamily="18" charset="0"/>
              </a:rPr>
            </a:br>
            <a:r>
              <a:rPr lang="ru-RU" sz="1900" dirty="0" smtClean="0">
                <a:latin typeface="Times New Roman" pitchFamily="18" charset="0"/>
                <a:cs typeface="Times New Roman" pitchFamily="18" charset="0"/>
              </a:rPr>
              <a:t>     Заместители председателя Правительства и федеральные министры назначаются на должность и освобождаются от должности Президентом по предложению председателя Правительства. Структура федеральных органов исполнительной власти утверждается указом Президента на основании предложения председателя правительства Российской Федерации, направляемого в течение недельного срока после его назначения.</a:t>
            </a:r>
            <a:br>
              <a:rPr lang="ru-RU" sz="1900" dirty="0" smtClean="0">
                <a:latin typeface="Times New Roman" pitchFamily="18" charset="0"/>
                <a:cs typeface="Times New Roman" pitchFamily="18" charset="0"/>
              </a:rPr>
            </a:br>
            <a:r>
              <a:rPr lang="ru-RU" sz="1900" dirty="0" smtClean="0">
                <a:latin typeface="Times New Roman" pitchFamily="18" charset="0"/>
                <a:cs typeface="Times New Roman" pitchFamily="18" charset="0"/>
              </a:rPr>
              <a:t>     В результате административной реформы, уточнён статус и распределение функций между федеральными министерствами, федеральными службами и федеральными агентствами. Кроме того, федеральные органы исполнительной власти разделены на находящиеся в курировании президента Российской Федерации (так называемые «силовые ведомства») и Правительства РФ.</a:t>
            </a:r>
            <a:endParaRPr lang="ru-RU" sz="1900" dirty="0"/>
          </a:p>
        </p:txBody>
      </p:sp>
    </p:spTree>
    <p:extLst>
      <p:ext uri="{BB962C8B-B14F-4D97-AF65-F5344CB8AC3E}">
        <p14:creationId xmlns:p14="http://schemas.microsoft.com/office/powerpoint/2010/main" xmlns="" val="4684186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0" y="0"/>
            <a:ext cx="6156176" cy="3501008"/>
          </a:xfrm>
        </p:spPr>
      </p:pic>
      <p:pic>
        <p:nvPicPr>
          <p:cNvPr id="6" name="Объект 5"/>
          <p:cNvPicPr>
            <a:picLocks noGrp="1" noChangeAspect="1"/>
          </p:cNvPicPr>
          <p:nvPr>
            <p:ph sz="half" idx="2"/>
          </p:nvPr>
        </p:nvPicPr>
        <p:blipFill>
          <a:blip r:embed="rId3" cstate="print">
            <a:extLst>
              <a:ext uri="{28A0092B-C50C-407E-A947-70E740481C1C}">
                <a14:useLocalDpi xmlns:a14="http://schemas.microsoft.com/office/drawing/2010/main" xmlns="" val="0"/>
              </a:ext>
            </a:extLst>
          </a:blip>
          <a:stretch>
            <a:fillRect/>
          </a:stretch>
        </p:blipFill>
        <p:spPr>
          <a:xfrm>
            <a:off x="3131840" y="3501007"/>
            <a:ext cx="6012160" cy="3356993"/>
          </a:xfrm>
        </p:spPr>
      </p:pic>
    </p:spTree>
    <p:extLst>
      <p:ext uri="{BB962C8B-B14F-4D97-AF65-F5344CB8AC3E}">
        <p14:creationId xmlns:p14="http://schemas.microsoft.com/office/powerpoint/2010/main" xmlns="" val="342881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08720"/>
          </a:xfrm>
        </p:spPr>
        <p:txBody>
          <a:bodyPr>
            <a:normAutofit/>
          </a:bodyPr>
          <a:lstStyle/>
          <a:p>
            <a:r>
              <a:rPr lang="ru-RU" sz="2800" b="1" dirty="0" smtClean="0">
                <a:latin typeface="Times New Roman" pitchFamily="18" charset="0"/>
                <a:cs typeface="Times New Roman" pitchFamily="18" charset="0"/>
              </a:rPr>
              <a:t>Основные функции правительства.</a:t>
            </a:r>
            <a:endParaRPr lang="ru-RU" sz="2800" b="1" dirty="0">
              <a:latin typeface="Times New Roman" pitchFamily="18" charset="0"/>
              <a:cs typeface="Times New Roman" pitchFamily="18" charset="0"/>
            </a:endParaRPr>
          </a:p>
        </p:txBody>
      </p:sp>
      <p:sp>
        <p:nvSpPr>
          <p:cNvPr id="3" name="Объект 2"/>
          <p:cNvSpPr>
            <a:spLocks noGrp="1"/>
          </p:cNvSpPr>
          <p:nvPr>
            <p:ph idx="1"/>
          </p:nvPr>
        </p:nvSpPr>
        <p:spPr>
          <a:xfrm>
            <a:off x="0" y="764704"/>
            <a:ext cx="9144000" cy="6093296"/>
          </a:xfrm>
        </p:spPr>
        <p:txBody>
          <a:bodyPr>
            <a:normAutofit fontScale="70000" lnSpcReduction="20000"/>
          </a:bodyPr>
          <a:lstStyle/>
          <a:p>
            <a:pPr>
              <a:lnSpc>
                <a:spcPct val="120000"/>
              </a:lnSpc>
            </a:pPr>
            <a:r>
              <a:rPr lang="ru-RU" sz="2400" dirty="0">
                <a:latin typeface="Times New Roman" pitchFamily="18" charset="0"/>
                <a:cs typeface="Times New Roman" pitchFamily="18" charset="0"/>
              </a:rPr>
              <a:t>Управление </a:t>
            </a:r>
            <a:r>
              <a:rPr lang="ru-RU" sz="2400" dirty="0" smtClean="0">
                <a:latin typeface="Times New Roman" pitchFamily="18" charset="0"/>
                <a:cs typeface="Times New Roman" pitchFamily="18" charset="0"/>
              </a:rPr>
              <a:t>гос. аппаратом</a:t>
            </a:r>
            <a:r>
              <a:rPr lang="ru-RU" sz="2400" dirty="0">
                <a:latin typeface="Times New Roman" pitchFamily="18" charset="0"/>
                <a:cs typeface="Times New Roman" pitchFamily="18" charset="0"/>
              </a:rPr>
              <a:t> является одной из основных </a:t>
            </a:r>
            <a:r>
              <a:rPr lang="ru-RU" sz="2400" dirty="0" smtClean="0">
                <a:latin typeface="Times New Roman" pitchFamily="18" charset="0"/>
                <a:cs typeface="Times New Roman" pitchFamily="18" charset="0"/>
              </a:rPr>
              <a:t>функций. Правительство играет </a:t>
            </a:r>
            <a:r>
              <a:rPr lang="ru-RU" sz="2400" dirty="0">
                <a:latin typeface="Times New Roman" pitchFamily="18" charset="0"/>
                <a:cs typeface="Times New Roman" pitchFamily="18" charset="0"/>
              </a:rPr>
              <a:t>решающую роль в деле комплектования всего государственного аппарата, </a:t>
            </a:r>
            <a:r>
              <a:rPr lang="ru-RU" sz="2400" dirty="0" smtClean="0">
                <a:latin typeface="Times New Roman" pitchFamily="18" charset="0"/>
                <a:cs typeface="Times New Roman" pitchFamily="18" charset="0"/>
              </a:rPr>
              <a:t>и </a:t>
            </a:r>
            <a:r>
              <a:rPr lang="ru-RU" sz="2400" dirty="0">
                <a:latin typeface="Times New Roman" pitchFamily="18" charset="0"/>
                <a:cs typeface="Times New Roman" pitchFamily="18" charset="0"/>
              </a:rPr>
              <a:t>руководит его деятельностью. </a:t>
            </a:r>
            <a:endParaRPr lang="ru-RU" sz="2400" dirty="0" smtClean="0">
              <a:latin typeface="Times New Roman" pitchFamily="18" charset="0"/>
              <a:cs typeface="Times New Roman" pitchFamily="18" charset="0"/>
            </a:endParaRPr>
          </a:p>
          <a:p>
            <a:pPr>
              <a:lnSpc>
                <a:spcPct val="120000"/>
              </a:lnSpc>
            </a:pPr>
            <a:r>
              <a:rPr lang="ru-RU" sz="2400" dirty="0" smtClean="0">
                <a:latin typeface="Times New Roman" pitchFamily="18" charset="0"/>
                <a:cs typeface="Times New Roman" pitchFamily="18" charset="0"/>
              </a:rPr>
              <a:t>Исполнение </a:t>
            </a:r>
            <a:r>
              <a:rPr lang="ru-RU" sz="2400" dirty="0">
                <a:latin typeface="Times New Roman" pitchFamily="18" charset="0"/>
                <a:cs typeface="Times New Roman" pitchFamily="18" charset="0"/>
              </a:rPr>
              <a:t>законов </a:t>
            </a:r>
            <a:r>
              <a:rPr lang="ru-RU" sz="2400" b="1" dirty="0">
                <a:latin typeface="Times New Roman" pitchFamily="18" charset="0"/>
                <a:cs typeface="Times New Roman" pitchFamily="18" charset="0"/>
              </a:rPr>
              <a:t>-</a:t>
            </a:r>
            <a:r>
              <a:rPr lang="ru-RU" sz="2400" dirty="0">
                <a:latin typeface="Times New Roman" pitchFamily="18" charset="0"/>
                <a:cs typeface="Times New Roman" pitchFamily="18" charset="0"/>
              </a:rPr>
              <a:t> важнейшая </a:t>
            </a:r>
            <a:r>
              <a:rPr lang="ru-RU" sz="2400" dirty="0" smtClean="0">
                <a:latin typeface="Times New Roman" pitchFamily="18" charset="0"/>
                <a:cs typeface="Times New Roman" pitchFamily="18" charset="0"/>
              </a:rPr>
              <a:t>функция </a:t>
            </a:r>
            <a:r>
              <a:rPr lang="ru-RU" sz="2400" dirty="0">
                <a:latin typeface="Times New Roman" pitchFamily="18" charset="0"/>
                <a:cs typeface="Times New Roman" pitchFamily="18" charset="0"/>
              </a:rPr>
              <a:t>правительства в системе разделения властей. Согласно традиционной </a:t>
            </a:r>
            <a:r>
              <a:rPr lang="ru-RU" sz="2400" dirty="0" smtClean="0">
                <a:latin typeface="Times New Roman" pitchFamily="18" charset="0"/>
                <a:cs typeface="Times New Roman" pitchFamily="18" charset="0"/>
              </a:rPr>
              <a:t>теории, </a:t>
            </a:r>
            <a:r>
              <a:rPr lang="ru-RU" sz="2400" dirty="0">
                <a:latin typeface="Times New Roman" pitchFamily="18" charset="0"/>
                <a:cs typeface="Times New Roman" pitchFamily="18" charset="0"/>
              </a:rPr>
              <a:t>П</a:t>
            </a:r>
            <a:r>
              <a:rPr lang="ru-RU" sz="2400" dirty="0" smtClean="0">
                <a:latin typeface="Times New Roman" pitchFamily="18" charset="0"/>
                <a:cs typeface="Times New Roman" pitchFamily="18" charset="0"/>
              </a:rPr>
              <a:t>равительству </a:t>
            </a:r>
            <a:r>
              <a:rPr lang="ru-RU" sz="2400" dirty="0">
                <a:latin typeface="Times New Roman" pitchFamily="18" charset="0"/>
                <a:cs typeface="Times New Roman" pitchFamily="18" charset="0"/>
              </a:rPr>
              <a:t>вверяется исполнительная власть, связанная с исполнением законов, принимаемых </a:t>
            </a:r>
            <a:r>
              <a:rPr lang="ru-RU" sz="2400" dirty="0" smtClean="0">
                <a:latin typeface="Times New Roman" pitchFamily="18" charset="0"/>
                <a:cs typeface="Times New Roman" pitchFamily="18" charset="0"/>
              </a:rPr>
              <a:t>Парламентом.</a:t>
            </a:r>
          </a:p>
          <a:p>
            <a:pPr>
              <a:lnSpc>
                <a:spcPct val="120000"/>
              </a:lnSpc>
            </a:pPr>
            <a:r>
              <a:rPr lang="ru-RU" sz="2400" dirty="0">
                <a:latin typeface="Times New Roman" pitchFamily="18" charset="0"/>
                <a:cs typeface="Times New Roman" pitchFamily="18" charset="0"/>
              </a:rPr>
              <a:t>Контроль над законодательной деятельностью </a:t>
            </a:r>
            <a:r>
              <a:rPr lang="ru-RU" sz="2400" dirty="0" smtClean="0">
                <a:latin typeface="Times New Roman" pitchFamily="18" charset="0"/>
                <a:cs typeface="Times New Roman" pitchFamily="18" charset="0"/>
              </a:rPr>
              <a:t>Парламента. Этот </a:t>
            </a:r>
            <a:r>
              <a:rPr lang="ru-RU" sz="2400" dirty="0">
                <a:latin typeface="Times New Roman" pitchFamily="18" charset="0"/>
                <a:cs typeface="Times New Roman" pitchFamily="18" charset="0"/>
              </a:rPr>
              <a:t>контроль осуществляется по </a:t>
            </a:r>
            <a:r>
              <a:rPr lang="ru-RU" sz="2400" dirty="0" smtClean="0">
                <a:latin typeface="Times New Roman" pitchFamily="18" charset="0"/>
                <a:cs typeface="Times New Roman" pitchFamily="18" charset="0"/>
              </a:rPr>
              <a:t>следующим направлениям: Правительство </a:t>
            </a:r>
            <a:r>
              <a:rPr lang="ru-RU" sz="2400" dirty="0">
                <a:latin typeface="Times New Roman" pitchFamily="18" charset="0"/>
                <a:cs typeface="Times New Roman" pitchFamily="18" charset="0"/>
              </a:rPr>
              <a:t>является главным источником законодательной </a:t>
            </a:r>
            <a:r>
              <a:rPr lang="ru-RU" sz="2400" dirty="0" smtClean="0">
                <a:latin typeface="Times New Roman" pitchFamily="18" charset="0"/>
                <a:cs typeface="Times New Roman" pitchFamily="18" charset="0"/>
              </a:rPr>
              <a:t>инициативы; оно оказывает </a:t>
            </a:r>
            <a:r>
              <a:rPr lang="ru-RU" sz="2400" dirty="0">
                <a:latin typeface="Times New Roman" pitchFamily="18" charset="0"/>
                <a:cs typeface="Times New Roman" pitchFamily="18" charset="0"/>
              </a:rPr>
              <a:t>решающее воздействие на законодательный процесс. </a:t>
            </a:r>
          </a:p>
          <a:p>
            <a:pPr marL="0" indent="0">
              <a:lnSpc>
                <a:spcPct val="120000"/>
              </a:lnSpc>
              <a:buNone/>
            </a:pPr>
            <a:r>
              <a:rPr lang="ru-RU" sz="2400" dirty="0" smtClean="0">
                <a:latin typeface="Times New Roman" pitchFamily="18" charset="0"/>
                <a:cs typeface="Times New Roman" pitchFamily="18" charset="0"/>
              </a:rPr>
              <a:t>     Помимо </a:t>
            </a:r>
            <a:r>
              <a:rPr lang="ru-RU" sz="2400" dirty="0">
                <a:latin typeface="Times New Roman" pitchFamily="18" charset="0"/>
                <a:cs typeface="Times New Roman" pitchFamily="18" charset="0"/>
              </a:rPr>
              <a:t>всего перечисленного, на Правительство РФ возложено решение проблем государства, как планирование бюджета; вопросы, связанные со сбором налогов; выплата заработной платы, пособий и пенсий; и многие другие важные вопросы.  </a:t>
            </a: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Необходимо </a:t>
            </a:r>
            <a:r>
              <a:rPr lang="ru-RU" sz="2400" dirty="0">
                <a:latin typeface="Times New Roman" pitchFamily="18" charset="0"/>
                <a:cs typeface="Times New Roman" pitchFamily="18" charset="0"/>
              </a:rPr>
              <a:t>отметить, что на современном этапе новой тенденцией в области развития электронного правительства стала эволюция в создании универсальных платформ для обслуживания граждан онлайн. Внедрение такого механизма облегчает взаимодействие органов государственной власти с населением, а также позволяет получать ответы на свои вопросы и удовлетворить возникающие запросы. </a:t>
            </a:r>
          </a:p>
          <a:p>
            <a:pPr marL="0" indent="0">
              <a:lnSpc>
                <a:spcPct val="120000"/>
              </a:lnSpc>
              <a:buNone/>
            </a:pPr>
            <a:r>
              <a:rPr lang="ru-RU" sz="2300" dirty="0" smtClean="0">
                <a:latin typeface="Times New Roman" pitchFamily="18" charset="0"/>
                <a:cs typeface="Times New Roman" pitchFamily="18" charset="0"/>
              </a:rPr>
              <a:t/>
            </a:r>
            <a:br>
              <a:rPr lang="ru-RU" sz="2300" dirty="0" smtClean="0">
                <a:latin typeface="Times New Roman" pitchFamily="18" charset="0"/>
                <a:cs typeface="Times New Roman" pitchFamily="18" charset="0"/>
              </a:rPr>
            </a:br>
            <a:endParaRPr lang="ru-RU" sz="2300" dirty="0" smtClean="0">
              <a:latin typeface="Times New Roman" pitchFamily="18" charset="0"/>
              <a:cs typeface="Times New Roman" pitchFamily="18" charset="0"/>
            </a:endParaRPr>
          </a:p>
          <a:p>
            <a:pPr marL="0" indent="0">
              <a:buNone/>
            </a:pPr>
            <a:r>
              <a:rPr lang="ru-RU" dirty="0" smtClean="0"/>
              <a:t>     </a:t>
            </a:r>
            <a:endParaRPr lang="ru-RU" dirty="0"/>
          </a:p>
        </p:txBody>
      </p:sp>
    </p:spTree>
    <p:extLst>
      <p:ext uri="{BB962C8B-B14F-4D97-AF65-F5344CB8AC3E}">
        <p14:creationId xmlns:p14="http://schemas.microsoft.com/office/powerpoint/2010/main" xmlns="" val="14276095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9144000" cy="1080120"/>
          </a:xfrm>
        </p:spPr>
        <p:txBody>
          <a:bodyPr>
            <a:normAutofit fontScale="90000"/>
          </a:bodyPr>
          <a:lstStyle/>
          <a:p>
            <a:r>
              <a:rPr lang="ru-RU" sz="3100" b="1" dirty="0">
                <a:latin typeface="Times New Roman" pitchFamily="18" charset="0"/>
                <a:cs typeface="Times New Roman" pitchFamily="18" charset="0"/>
              </a:rPr>
              <a:t>Полномочия правительства.</a:t>
            </a:r>
            <a:r>
              <a:rPr lang="ru-RU" dirty="0"/>
              <a:t/>
            </a:r>
            <a:br>
              <a:rPr lang="ru-RU" dirty="0"/>
            </a:br>
            <a:endParaRPr lang="ru-RU" dirty="0"/>
          </a:p>
        </p:txBody>
      </p:sp>
      <p:sp>
        <p:nvSpPr>
          <p:cNvPr id="3" name="Объект 2"/>
          <p:cNvSpPr>
            <a:spLocks noGrp="1"/>
          </p:cNvSpPr>
          <p:nvPr>
            <p:ph idx="1"/>
          </p:nvPr>
        </p:nvSpPr>
        <p:spPr>
          <a:xfrm>
            <a:off x="0" y="764704"/>
            <a:ext cx="9144000" cy="6192688"/>
          </a:xfrm>
        </p:spPr>
        <p:txBody>
          <a:bodyPr>
            <a:normAutofit fontScale="55000" lnSpcReduction="20000"/>
          </a:bodyPr>
          <a:lstStyle/>
          <a:p>
            <a:pPr marL="0" indent="0">
              <a:lnSpc>
                <a:spcPct val="120000"/>
              </a:lnSpc>
              <a:buNone/>
            </a:pPr>
            <a:r>
              <a:rPr lang="ru-RU" sz="3300" dirty="0" smtClean="0">
                <a:latin typeface="Times New Roman" pitchFamily="18" charset="0"/>
                <a:cs typeface="Times New Roman" pitchFamily="18" charset="0"/>
              </a:rPr>
              <a:t>    На основании 114 ст. Конституции РФ Правительство осуществляет следующие полномочия:</a:t>
            </a:r>
          </a:p>
          <a:p>
            <a:pPr lvl="0">
              <a:lnSpc>
                <a:spcPct val="120000"/>
              </a:lnSpc>
            </a:pPr>
            <a:r>
              <a:rPr lang="ru-RU" sz="3300" dirty="0" smtClean="0">
                <a:latin typeface="Times New Roman" pitchFamily="18" charset="0"/>
                <a:cs typeface="Times New Roman" pitchFamily="18" charset="0"/>
              </a:rPr>
              <a:t>Разрабатывает и представляет Государственной Думе федеральный бюджет и обеспечивает его исполнение; </a:t>
            </a:r>
          </a:p>
          <a:p>
            <a:pPr lvl="0">
              <a:lnSpc>
                <a:spcPct val="120000"/>
              </a:lnSpc>
            </a:pPr>
            <a:r>
              <a:rPr lang="ru-RU" sz="3300" dirty="0" smtClean="0">
                <a:latin typeface="Times New Roman" pitchFamily="18" charset="0"/>
                <a:cs typeface="Times New Roman" pitchFamily="18" charset="0"/>
              </a:rPr>
              <a:t>Обеспечивает проведение в государстве единой финансовой, кредитной и денежной политики;</a:t>
            </a:r>
          </a:p>
          <a:p>
            <a:pPr lvl="0">
              <a:lnSpc>
                <a:spcPct val="120000"/>
              </a:lnSpc>
            </a:pPr>
            <a:r>
              <a:rPr lang="ru-RU" sz="3300" dirty="0" smtClean="0">
                <a:latin typeface="Times New Roman" pitchFamily="18" charset="0"/>
                <a:cs typeface="Times New Roman" pitchFamily="18" charset="0"/>
              </a:rPr>
              <a:t> Обеспечивает проведение единой государственной политики в области культуры, науки, образования, здравоохранения и т.д.</a:t>
            </a:r>
          </a:p>
          <a:p>
            <a:pPr lvl="0">
              <a:lnSpc>
                <a:spcPct val="120000"/>
              </a:lnSpc>
            </a:pPr>
            <a:r>
              <a:rPr lang="ru-RU" sz="3300" dirty="0" smtClean="0">
                <a:latin typeface="Times New Roman" pitchFamily="18" charset="0"/>
                <a:cs typeface="Times New Roman" pitchFamily="18" charset="0"/>
              </a:rPr>
              <a:t>Осуществляет управление федеральной собственностью;</a:t>
            </a:r>
          </a:p>
          <a:p>
            <a:pPr lvl="0">
              <a:lnSpc>
                <a:spcPct val="120000"/>
              </a:lnSpc>
            </a:pPr>
            <a:r>
              <a:rPr lang="ru-RU" sz="3300" dirty="0" smtClean="0">
                <a:latin typeface="Times New Roman" pitchFamily="18" charset="0"/>
                <a:cs typeface="Times New Roman" pitchFamily="18" charset="0"/>
              </a:rPr>
              <a:t>Осуществляет меры по обеспечению обороны страны, государственной безопасности, реализации внешней политики государства;</a:t>
            </a:r>
          </a:p>
          <a:p>
            <a:pPr marL="0" lvl="0" indent="0">
              <a:lnSpc>
                <a:spcPct val="120000"/>
              </a:lnSpc>
              <a:buNone/>
            </a:pPr>
            <a:r>
              <a:rPr lang="ru-RU" sz="3300" dirty="0" smtClean="0">
                <a:latin typeface="Times New Roman" pitchFamily="18" charset="0"/>
                <a:cs typeface="Times New Roman" pitchFamily="18" charset="0"/>
              </a:rPr>
              <a:t>     На основании и во исполнение Конституции Российской Федерации, федеральных законов, нормативных указов президента правительство издаёт постановления и распоряжения, обеспечивает их исполнение. Подзаконные постановления и распоряжения правительства обязательны в исполнении в Российской Федерации. В случае противоречия Конституции РФ, федеральным законам и указам президента Российской Федерации могут быть отменены президентом Российской Федерации.</a:t>
            </a:r>
          </a:p>
          <a:p>
            <a:pPr marL="0" indent="0">
              <a:buNone/>
            </a:pPr>
            <a:endParaRPr lang="ru-RU" dirty="0"/>
          </a:p>
        </p:txBody>
      </p:sp>
    </p:spTree>
    <p:extLst>
      <p:ext uri="{BB962C8B-B14F-4D97-AF65-F5344CB8AC3E}">
        <p14:creationId xmlns:p14="http://schemas.microsoft.com/office/powerpoint/2010/main" xmlns="" val="5888163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0" y="0"/>
            <a:ext cx="9163917" cy="6858000"/>
          </a:xfrm>
        </p:spPr>
      </p:pic>
    </p:spTree>
    <p:extLst>
      <p:ext uri="{BB962C8B-B14F-4D97-AF65-F5344CB8AC3E}">
        <p14:creationId xmlns:p14="http://schemas.microsoft.com/office/powerpoint/2010/main" xmlns="" val="2692663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677</TotalTime>
  <Words>197</Words>
  <Application>Microsoft Office PowerPoint</Application>
  <PresentationFormat>Экран (4:3)</PresentationFormat>
  <Paragraphs>32</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    МИНИСТЕРСТВО НАУКИ И ВЫСШЕГО ОБРАЗОВАНИЯ РОССИЙСКОЙ ФЕДЕРАЦИИ ФЕДЕРАЛЬНОЕ ГОСУДАРСТВЕННОЕ БЮДЖЕТНОЕ ОБРАЗОВАТЕЛЬНОЕ УЧРЕЖДЕНИЕ ВЫСШЕГО ОБРАЗОВАНИЯ  «ДОНСКОЙ ГОСУДАРСТВЕННЫЙ ТЕХНИЧЕСКИЙ УНИВЕРСИТЕТ» (ДГТУ) </vt:lpstr>
      <vt:lpstr>Общая характеристика Правительства Российской Федерации.</vt:lpstr>
      <vt:lpstr>Слайд 3</vt:lpstr>
      <vt:lpstr>Порядок формирование правительства. </vt:lpstr>
      <vt:lpstr>Состав правительства. </vt:lpstr>
      <vt:lpstr>Слайд 6</vt:lpstr>
      <vt:lpstr>Основные функции правительства.</vt:lpstr>
      <vt:lpstr>Полномочия правительства. </vt:lpstr>
      <vt:lpstr>Слайд 9</vt:lpstr>
      <vt:lpstr>Заключение.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«Правительство Российской Федерации: порядок образования, состав, функции и полномочия как высшего органа исполнительной власти».</dc:title>
  <dc:creator>Admin</dc:creator>
  <cp:lastModifiedBy>Пользователь Windows</cp:lastModifiedBy>
  <cp:revision>37</cp:revision>
  <dcterms:created xsi:type="dcterms:W3CDTF">2019-12-23T19:02:23Z</dcterms:created>
  <dcterms:modified xsi:type="dcterms:W3CDTF">2020-08-03T06:49:53Z</dcterms:modified>
</cp:coreProperties>
</file>